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9753600" cx="13004800"/>
  <p:notesSz cx="6858000" cy="9144000"/>
  <p:embeddedFontLst>
    <p:embeddedFont>
      <p:font typeface="M PLUS 1p"/>
      <p:regular r:id="rId56"/>
      <p:bold r:id="rId57"/>
    </p:embeddedFont>
    <p:embeddedFont>
      <p:font typeface="Nunito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B9A8D0-39E1-4DF8-9F72-496F2C58A482}">
  <a:tblStyle styleId="{C6B9A8D0-39E1-4DF8-9F72-496F2C58A482}" styleName="Table_0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Nuni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PLUS1p-bold.fntdata"/><Relationship Id="rId12" Type="http://schemas.openxmlformats.org/officeDocument/2006/relationships/slide" Target="slides/slide5.xml"/><Relationship Id="rId56" Type="http://schemas.openxmlformats.org/officeDocument/2006/relationships/font" Target="fonts/MPLUS1p-regular.fntdata"/><Relationship Id="rId15" Type="http://schemas.openxmlformats.org/officeDocument/2006/relationships/slide" Target="slides/slide8.xml"/><Relationship Id="rId59" Type="http://schemas.openxmlformats.org/officeDocument/2006/relationships/font" Target="fonts/Nunito-bold.fntdata"/><Relationship Id="rId14" Type="http://schemas.openxmlformats.org/officeDocument/2006/relationships/slide" Target="slides/slide7.xml"/><Relationship Id="rId58" Type="http://schemas.openxmlformats.org/officeDocument/2006/relationships/font" Target="fonts/Nuni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8b810f891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8b810f891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これは、日本のクリスマスカードみたいなもので年賀状（ねんがじょう）というもので書かれる定型の挨拶です。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「Merry Christmas and Happy New Year」みたいなもん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a7213fe34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g10a7213fe34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b54db4af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10b54db4af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a7213fe34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10a7213fe34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a7213fe34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10a7213fe34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TCP/IP階層モデルの各層の名前と対応するプロトコルを覚えておこう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7213fe34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g10a7213fe34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TCP/IP階層モデルの各層の名前と対応するプロトコルを覚えておこう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a48bb380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0a48bb380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b39e0d74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8" name="Google Shape;378;g10b39e0d74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b943fd8f9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b943fd8f9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943fd8f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943fd8f9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b943fd8f9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b943fd8f9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b943fd8f9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b943fd8f9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b943fd8f9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b943fd8f9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b943fd8f9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b943fd8f9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b943fd8f9_0_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0b943fd8f9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b943fd8f9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b943fd8f9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b943fd8f9_0_2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b943fd8f9_0_2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b943fd8f9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b943fd8f9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b943fd8f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b943fd8f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1, B: 2, C: 3, D: 4,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b8cf10b3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b8cf10b3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b8cf10b3f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b8cf10b3f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a6b6d184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0a6b6d184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b8cf10b3f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b8cf10b3f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0b8cf10b3f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0b8cf10b3f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b8cf10b3f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0b8cf10b3f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b8cf10b3f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b8cf10b3f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0b8cf10b3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0b8cf10b3f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b8cf10b3f_0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b8cf10b3f_0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b8cf10b3f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b8cf10b3f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b8cf10b3f_0_5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b8cf10b3f_0_5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0b8cf10b3f_0_5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0b8cf10b3f_0_5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b8cf10b3f_0_6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0b8cf10b3f_0_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a6b6d1848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g10a6b6d1848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説明2min 63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配布回収4min　実施</a:t>
            </a:r>
            <a:r>
              <a:rPr lang="en-US"/>
              <a:t>8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min　72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0b8cf10b3f_0_7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0b8cf10b3f_0_7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b8cf10b3f_0_10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0b8cf10b3f_0_10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Multiple Choice Slide. Your current options are: A: A, B: B, C: C, D: 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 To edit the type of question or choices,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0a84787d32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9" name="Google Shape;859;g10a84787d32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a84787d32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0a84787d32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9678142d2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3" name="Google Shape;873;g109678142d2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0a1cf793ae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9" name="Google Shape;879;g10a1cf793ae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b39e0d745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8" name="Google Shape;888;g10b39e0d745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b39e0d745_2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10b39e0d745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2" name="Google Shape;902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9a5e404d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g109a5e404d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02" name="Google Shape;10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</p:sp>
      <p:sp>
        <p:nvSpPr>
          <p:cNvPr id="141" name="Google Shape;141;p24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4" name="Google Shape;154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(右よせ）" showMasterSp="0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5" name="Google Shape;165;p28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1" name="Google Shape;181;p3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 2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2" name="Google Shape;202;p3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5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2" name="Google Shape;212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8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</p:sp>
      <p:sp>
        <p:nvSpPr>
          <p:cNvPr id="224" name="Google Shape;224;p39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1" name="Google Shape;231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35" name="Google Shape;235;p41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7" name="Google Shape;237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42" name="Google Shape;242;p4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4" name="Google Shape;244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1" name="Google Shape;251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2" name="Google Shape;262;p46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8" name="Google Shape;268;p4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80" name="Google Shape;80;p13"/>
          <p:cNvPicPr preferRelativeResize="0"/>
          <p:nvPr/>
        </p:nvPicPr>
        <p:blipFill rotWithShape="1">
          <a:blip r:embed="rId1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jEiLCIyIiwiMyIsIjQiXX0=pearId=magic-pear-shape-identifi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qTUZSc3ZhT09NXzFpYnFpaDdzQ1BIajJhenNXUk5IS1dJdWtmRktmbGMwIiwiY29udGVudElkIjoiY3VzdG9tLXJlc3BvbnNlLW11bHRpcGxlQ2hvaWNlIiwic2xpZGVJZCI6ImcxMGIzOWUwZDc0NV8xXzY0IiwiY29udGVudEluc3RhbmNlSWQiOiIxak1GUnN2YU9PTV8xaWJxaWg3c0NQSGoyYXpzV1JOSEtXSXVrZkZLZmxjMC9jZTk0Yzk2My05OGRkLTRjZjUtYWFkMS1kMDU3OTcxYzYxODQifQ==pearId=magic-pear-metadata-identifier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forms/d/1eELHjBsA6zU49NvZd4903-pjkeaq_g2KGwQja-uM3ZY/edit?usp=drive_web" TargetMode="External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ontchangethislink.peardeckmagic.zone?eyJ0eXBlIjoiZ29vZ2xlLXNsaWRlcy1hZGRvbi1yZXNwb25zZS1mb290ZXIiLCJsYXN0RWRpdGVkQnkiOiIxMTI4MDk0Mjg0NTgzNjM0OTYzMDQiLCJwcmVzZW50YXRpb25JZCI6IjFiNjFBT19KakZZUGV3ZEc3TFh3LVo1aTJsQmFlanhsaFA0N3gxY20xNUNvIiwiY29udGVudElkIjoiY3VzdG9tLXJlc3BvbnNlLW11bHRpcGxlQ2hvaWNlIiwic2xpZGVJZCI6ImcxMDlmNjU3NjAzOV8wXzI1IiwiY29udGVudEluc3RhbmNlSWQiOiIxYjYxQU9fSmpGWVBld2RHN0xYdy1aNWkybEJhZWp4bGhQNDd4MWNtMTVDby85NWZlZWRmZi05ZGUwLTQxNTgtYmEyOS0zYzQ3ZGQ3YzZiZjAifQ==pearId=magic-pear-metadata-identifier" TargetMode="External"/><Relationship Id="rId4" Type="http://schemas.openxmlformats.org/officeDocument/2006/relationships/hyperlink" Target="http://dontchangethislink.peardeckmagic.zone?eyJ0eXBlIjoibXVsdGlwbGVDaG9pY2UiLCJkcmFnZ2FibGVzIjpbeyJpZCI6ImRyYWdnYWJsZTAiLCJ0eXBlIjoiaWNvbiIsImljb24iOnsiaWQiOiJkZWZhdWx0LWNpcmNsZSJ9LCJjb2xvciI6IiNENTFEMjgifV0sImRyYWdnYWJsZVNpemUiOjEyLjU1LCJlbWJlZGRhYmxlVXJsIjoiaHR0cHM6Ly8iLCJhbnN3ZXJzIjpbIkEiLCJCIiwiQyIsIkQiXX0=pearId=magic-pear-shape-identifier" TargetMode="External"/><Relationship Id="rId5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presentation/d/12AUsxePnrXTNVAcyI0Zylgs1-jA__nPV7-vk-UCNh3Y/edit#slide=id.p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ご挨拶</a:t>
            </a:r>
            <a:endParaRPr/>
          </a:p>
        </p:txBody>
      </p:sp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952500" y="4203700"/>
            <a:ext cx="11099700" cy="4849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新年あけましておめでとうございます</a:t>
            </a:r>
            <a:endParaRPr sz="36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600"/>
              <a:t>旧年中は大変お世話になり、ありがとうございました</a:t>
            </a:r>
            <a:endParaRPr sz="36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600"/>
              <a:t>本年もよろしくお願いいたします</a:t>
            </a:r>
            <a:endParaRPr sz="36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600"/>
              <a:t>皆様の健康とご多幸を心よりお祈り申し上げます</a:t>
            </a:r>
            <a:endParaRPr sz="3600"/>
          </a:p>
          <a:p>
            <a:pPr indent="0" lvl="0" marL="0" rtl="0" algn="r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600"/>
              <a:t>2022年 元旦</a:t>
            </a:r>
            <a:endParaRPr sz="3600"/>
          </a:p>
        </p:txBody>
      </p:sp>
      <p:sp>
        <p:nvSpPr>
          <p:cNvPr id="277" name="Google Shape;277;p48"/>
          <p:cNvSpPr txBox="1"/>
          <p:nvPr>
            <p:ph idx="12" type="sldNum"/>
          </p:nvPr>
        </p:nvSpPr>
        <p:spPr>
          <a:xfrm>
            <a:off x="12294727" y="9102239"/>
            <a:ext cx="396900" cy="410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525" y="188250"/>
            <a:ext cx="4852300" cy="3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25" y="1713898"/>
            <a:ext cx="4852300" cy="34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40" name="Google Shape;340;p57"/>
          <p:cNvGraphicFramePr/>
          <p:nvPr/>
        </p:nvGraphicFramePr>
        <p:xfrm>
          <a:off x="160611" y="23865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{C6B9A8D0-39E1-4DF8-9F72-496F2C58A482}</a:tableStyleId>
              </a:tblPr>
              <a:tblGrid>
                <a:gridCol w="3162500"/>
                <a:gridCol w="3145975"/>
                <a:gridCol w="3160500"/>
                <a:gridCol w="3214600"/>
              </a:tblGrid>
              <a:tr h="65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b="1" sz="2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9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Local area network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Switching hub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Printer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Layer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Bus Topology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Hardware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Star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Vendor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Ring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Gateway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Rule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Bridge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Butting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Repeater</a:t>
                      </a:r>
                      <a:endParaRPr sz="30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Butting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Router</a:t>
                      </a:r>
                      <a:endParaRPr sz="30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Timing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Install</a:t>
                      </a:r>
                      <a:endParaRPr sz="3000">
                        <a:solidFill>
                          <a:srgbClr val="090909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57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47" name="Google Shape;347;p58"/>
          <p:cNvGraphicFramePr/>
          <p:nvPr/>
        </p:nvGraphicFramePr>
        <p:xfrm>
          <a:off x="160624" y="236606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{C6B9A8D0-39E1-4DF8-9F72-496F2C58A482}</a:tableStyleId>
              </a:tblPr>
              <a:tblGrid>
                <a:gridCol w="2710700"/>
                <a:gridCol w="3597775"/>
                <a:gridCol w="2947875"/>
                <a:gridCol w="3427225"/>
              </a:tblGrid>
              <a:tr h="65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b="1" sz="2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1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Patch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Parity check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Malware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Hamming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Bit per second</a:t>
                      </a:r>
                      <a:endParaRPr sz="2800" u="none" cap="none" strike="noStrike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Cyclic 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800"/>
                        <a:t>Error check</a:t>
                      </a:r>
                      <a:endParaRPr sz="2800" u="none" cap="none" strike="noStrike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Redundancy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Splitter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Check Digit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Modem</a:t>
                      </a:r>
                      <a:endParaRPr sz="2800">
                        <a:solidFill>
                          <a:srgbClr val="090909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Memory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Cell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Burst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Analog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Random    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Digital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Block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8" name="Google Shape;348;p58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4" name="Google Shape;354;p59"/>
          <p:cNvGraphicFramePr/>
          <p:nvPr/>
        </p:nvGraphicFramePr>
        <p:xfrm>
          <a:off x="160611" y="238650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{C6B9A8D0-39E1-4DF8-9F72-496F2C58A482}</a:tableStyleId>
              </a:tblPr>
              <a:tblGrid>
                <a:gridCol w="1975100"/>
                <a:gridCol w="4333375"/>
                <a:gridCol w="2261475"/>
                <a:gridCol w="4113625"/>
              </a:tblGrid>
              <a:tr h="650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b="1" sz="2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7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LAN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KDDI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CSMA/CD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ATM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MAC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ADSL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OUI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CATV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ID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FTTH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ARP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800" u="none" cap="none" strike="noStrike"/>
                        <a:t>bps</a:t>
                      </a:r>
                      <a:endParaRPr sz="2800" u="none" cap="none" strike="noStrike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RARP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800"/>
                        <a:t>Kbps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WAN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800"/>
                        <a:t>Mbps</a:t>
                      </a:r>
                      <a:endParaRPr sz="2800" u="none" cap="none" strike="noStrike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5" name="Google Shape;355;p5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アルファベット語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61" name="Google Shape;361;p60"/>
          <p:cNvGraphicFramePr/>
          <p:nvPr/>
        </p:nvGraphicFramePr>
        <p:xfrm>
          <a:off x="380249" y="219783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{C6B9A8D0-39E1-4DF8-9F72-496F2C58A482}</a:tableStyleId>
              </a:tblPr>
              <a:tblGrid>
                <a:gridCol w="2603475"/>
                <a:gridCol w="9640825"/>
              </a:tblGrid>
              <a:tr h="56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63024"/>
                        </a:buClr>
                        <a:buSzPts val="64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用語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　意味</a:t>
                      </a:r>
                      <a:endParaRPr b="1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1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CSMA/CD方式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</a:rPr>
                        <a:t>衝突した場合、しばらく待ってから再送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リピータ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信号を増幅することによって伝送距離を延長する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ブリッジ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宛先MACアドレスを基にして、データを中継する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ルータ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宛先IPアドレスを基にして、データを中継する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ゲートウェイ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第4~7層のプロトコルが異なるLAN同士を接続する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MACアドレス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ベンダIDと固有製造番号から構成される48ビットの物理アドレス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ARP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IPアドレスからMACアドレスを取得する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RARP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MACアドレスからIPアドレスを取得する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60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用語</a:t>
            </a: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68" name="Google Shape;368;p61"/>
          <p:cNvGraphicFramePr/>
          <p:nvPr/>
        </p:nvGraphicFramePr>
        <p:xfrm>
          <a:off x="380249" y="2197833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{C6B9A8D0-39E1-4DF8-9F72-496F2C58A482}</a:tableStyleId>
              </a:tblPr>
              <a:tblGrid>
                <a:gridCol w="2444025"/>
                <a:gridCol w="9800275"/>
              </a:tblGrid>
              <a:tr h="56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63024"/>
                        </a:buClr>
                        <a:buSzPts val="64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用語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　意味</a:t>
                      </a:r>
                      <a:endParaRPr b="1" sz="2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81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ADSL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既存の電話回線を使う通信サービス。上がりと下がりで速度が異なる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スプリッタ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ADSL通信で、音声信号とデータ信号とを分離する装置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CATV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ケーブルテレビの回線を利用する通信サービス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モデム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ディジタル信号とアナログ信号を交換する装置</a:t>
                      </a:r>
                      <a:endParaRPr sz="2800"/>
                    </a:p>
                  </a:txBody>
                  <a:tcPr marT="25400" marB="25400" marR="38100" marL="381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垂直パリティ</a:t>
                      </a:r>
                      <a:endParaRPr sz="2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/>
                        <a:t>1文字ごとにパリティを付け加え、1ビットの誤りを検出</a:t>
                      </a:r>
                      <a:endParaRPr sz="2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/>
                        <a:t>できる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ハミング</a:t>
                      </a:r>
                      <a:endParaRPr sz="2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符号方式</a:t>
                      </a:r>
                      <a:endParaRPr sz="2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/>
                        <a:t>同一のデータに、複数の方法でチェックコードを付ける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CRC</a:t>
                      </a:r>
                      <a:endParaRPr sz="2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/>
                        <a:t>ビット列を</a:t>
                      </a:r>
                      <a:r>
                        <a:rPr lang="en-US" sz="2800">
                          <a:solidFill>
                            <a:srgbClr val="000000"/>
                          </a:solidFill>
                        </a:rPr>
                        <a:t>生成多項式で割った余りで誤りをチェックする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チェック</a:t>
                      </a:r>
                      <a:endParaRPr sz="2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/>
                        <a:t>ディジット</a:t>
                      </a:r>
                      <a:endParaRPr sz="28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800"/>
                        <a:t>一定の計算式によって元のコードに数字を付加し、入力値の誤りを検出できる</a:t>
                      </a:r>
                      <a:endParaRPr b="0" i="0" sz="2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61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用語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FE内容の復習</a:t>
            </a:r>
            <a:endParaRPr b="0"/>
          </a:p>
        </p:txBody>
      </p:sp>
      <p:sp>
        <p:nvSpPr>
          <p:cNvPr id="375" name="Google Shape;375;p62"/>
          <p:cNvSpPr txBox="1"/>
          <p:nvPr>
            <p:ph idx="12" type="sldNum"/>
          </p:nvPr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300">
                <a:solidFill>
                  <a:schemeClr val="accent5"/>
                </a:solidFill>
              </a:rPr>
              <a:t>多肢選択の問題を</a:t>
            </a:r>
            <a:br>
              <a:rPr lang="en-US" sz="7300">
                <a:solidFill>
                  <a:schemeClr val="accent5"/>
                </a:solidFill>
              </a:rPr>
            </a:br>
            <a:r>
              <a:rPr lang="en-US" sz="7300">
                <a:solidFill>
                  <a:schemeClr val="accent5"/>
                </a:solidFill>
              </a:rPr>
              <a:t>確認しましょう</a:t>
            </a:r>
            <a:r>
              <a:rPr lang="en-US" sz="7300">
                <a:solidFill>
                  <a:schemeClr val="accent5"/>
                </a:solidFill>
              </a:rPr>
              <a:t>！</a:t>
            </a:r>
            <a:endParaRPr sz="7900"/>
          </a:p>
        </p:txBody>
      </p:sp>
      <p:sp>
        <p:nvSpPr>
          <p:cNvPr id="381" name="Google Shape;381;p63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387" name="Google Shape;387;p64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4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4"/>
          <p:cNvSpPr txBox="1"/>
          <p:nvPr/>
        </p:nvSpPr>
        <p:spPr>
          <a:xfrm>
            <a:off x="1619050" y="48614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エンドシステム間のデータ転送を実現するために、ルーティングや中継などを行う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4"/>
          <p:cNvSpPr txBox="1"/>
          <p:nvPr/>
        </p:nvSpPr>
        <p:spPr>
          <a:xfrm>
            <a:off x="1571813" y="70169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物理的な通信媒体の特性の差を吸収し、上位の層に透過的な伝送路を提供する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4"/>
          <p:cNvSpPr txBox="1"/>
          <p:nvPr/>
        </p:nvSpPr>
        <p:spPr>
          <a:xfrm>
            <a:off x="1571813" y="591866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各層のうち、最も利用者に近い部分であり、ファイル転送や電子メールなどの機能が実現されている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4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64"/>
          <p:cNvSpPr txBox="1"/>
          <p:nvPr/>
        </p:nvSpPr>
        <p:spPr>
          <a:xfrm>
            <a:off x="1619050" y="8079050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隣接ノード間の伝送制御手順（誤り検出、再送制御など）を提供する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64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1．OSI基本参照モデルにおけるネットワーク層の説明として、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適切なものを選びなさい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64"/>
          <p:cNvSpPr txBox="1"/>
          <p:nvPr/>
        </p:nvSpPr>
        <p:spPr>
          <a:xfrm>
            <a:off x="902141" y="60252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902141" y="71206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4"/>
          <p:cNvSpPr txBox="1"/>
          <p:nvPr/>
        </p:nvSpPr>
        <p:spPr>
          <a:xfrm>
            <a:off x="913741" y="807903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4"/>
          <p:cNvSpPr txBox="1"/>
          <p:nvPr/>
        </p:nvSpPr>
        <p:spPr>
          <a:xfrm>
            <a:off x="913750" y="502101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4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406" name="Google Shape;406;p65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5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1619050" y="48614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エンドシステム間のデータ転送を実現するために、ルーティングや中継などを行う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1571813" y="70169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物理的な通信媒体の特性の差を吸収し、上位の層に透過的な伝送路を提供する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1571813" y="591866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各層のうち、最も利用者に近い部分であり、ファイル転送や電子メールなどの機能が実現されている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65"/>
          <p:cNvSpPr txBox="1"/>
          <p:nvPr/>
        </p:nvSpPr>
        <p:spPr>
          <a:xfrm>
            <a:off x="1619050" y="8079050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隣接ノード間の伝送制御手順（誤り検出、再送制御など）を提供する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794150" y="3673375"/>
            <a:ext cx="11725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2．OSI基本参照モデルにおけるアプリケーション層の説明と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し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て、適切なものを選びなさい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902141" y="60252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5"/>
          <p:cNvSpPr txBox="1"/>
          <p:nvPr/>
        </p:nvSpPr>
        <p:spPr>
          <a:xfrm>
            <a:off x="902141" y="71206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5"/>
          <p:cNvSpPr txBox="1"/>
          <p:nvPr/>
        </p:nvSpPr>
        <p:spPr>
          <a:xfrm>
            <a:off x="913741" y="807903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5"/>
          <p:cNvSpPr txBox="1"/>
          <p:nvPr/>
        </p:nvSpPr>
        <p:spPr>
          <a:xfrm>
            <a:off x="913750" y="502101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425" name="Google Shape;425;p66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6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1619050" y="48614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エンドシステム間のデータ転送を実現するために、ルーティングや中継などを行う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6"/>
          <p:cNvSpPr txBox="1"/>
          <p:nvPr/>
        </p:nvSpPr>
        <p:spPr>
          <a:xfrm>
            <a:off x="1571813" y="70169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物理的な通信媒体の特性の差を吸収し、上位の層に透過的な伝送路を提供する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6"/>
          <p:cNvSpPr txBox="1"/>
          <p:nvPr/>
        </p:nvSpPr>
        <p:spPr>
          <a:xfrm>
            <a:off x="1571813" y="591866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各層のうち、最も利用者に近い部分であり、ファイル転送や電子メールなどの機能が実現されている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6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1619050" y="8079050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隣接ノード間の伝送制御手順（誤り検出、再送制御など）を提供する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3．OSI基本参照モデルにおけるデータリンク層の説明として、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適切なものを選びなさい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902141" y="60252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902141" y="71206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66"/>
          <p:cNvSpPr txBox="1"/>
          <p:nvPr/>
        </p:nvSpPr>
        <p:spPr>
          <a:xfrm>
            <a:off x="913741" y="807903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66"/>
          <p:cNvSpPr txBox="1"/>
          <p:nvPr/>
        </p:nvSpPr>
        <p:spPr>
          <a:xfrm>
            <a:off x="913750" y="502101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15. </a:t>
            </a:r>
            <a:r>
              <a:rPr b="1" lang="en-US"/>
              <a:t>復習(2)</a:t>
            </a:r>
            <a:endParaRPr b="1"/>
          </a:p>
        </p:txBody>
      </p:sp>
      <p:sp>
        <p:nvSpPr>
          <p:cNvPr id="286" name="Google Shape;286;p49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444" name="Google Shape;444;p67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7"/>
          <p:cNvSpPr txBox="1"/>
          <p:nvPr/>
        </p:nvSpPr>
        <p:spPr>
          <a:xfrm>
            <a:off x="1619050" y="50869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セション層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7"/>
          <p:cNvSpPr txBox="1"/>
          <p:nvPr/>
        </p:nvSpPr>
        <p:spPr>
          <a:xfrm>
            <a:off x="1571800" y="68156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トランスポート層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7"/>
          <p:cNvSpPr txBox="1"/>
          <p:nvPr/>
        </p:nvSpPr>
        <p:spPr>
          <a:xfrm>
            <a:off x="1571813" y="5918663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データリンク層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7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1619050" y="76897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ネットワーク層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4．OSI基本参照モデルにおいて、通信の信頼性を確保する層を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選びなさい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902141" y="592922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67"/>
          <p:cNvSpPr txBox="1"/>
          <p:nvPr/>
        </p:nvSpPr>
        <p:spPr>
          <a:xfrm>
            <a:off x="902129" y="67914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7"/>
          <p:cNvSpPr txBox="1"/>
          <p:nvPr/>
        </p:nvSpPr>
        <p:spPr>
          <a:xfrm>
            <a:off x="913741" y="76897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913750" y="506702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6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7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463" name="Google Shape;463;p68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8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1619050" y="50869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MACアドレス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1571800" y="68156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プロトコル番号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8"/>
          <p:cNvSpPr txBox="1"/>
          <p:nvPr/>
        </p:nvSpPr>
        <p:spPr>
          <a:xfrm>
            <a:off x="1571813" y="5918663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ポート番号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8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8"/>
          <p:cNvSpPr txBox="1"/>
          <p:nvPr/>
        </p:nvSpPr>
        <p:spPr>
          <a:xfrm>
            <a:off x="1619050" y="76897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シーケンス番号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8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5．TCP及びUDPのプロトコル処理において、通信相手のアプリケーションを識別するために使用されるものを選びなさい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8"/>
          <p:cNvSpPr txBox="1"/>
          <p:nvPr/>
        </p:nvSpPr>
        <p:spPr>
          <a:xfrm>
            <a:off x="902141" y="592922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8"/>
          <p:cNvSpPr txBox="1"/>
          <p:nvPr/>
        </p:nvSpPr>
        <p:spPr>
          <a:xfrm>
            <a:off x="902129" y="67914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8"/>
          <p:cNvSpPr txBox="1"/>
          <p:nvPr/>
        </p:nvSpPr>
        <p:spPr>
          <a:xfrm>
            <a:off x="913741" y="76897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8"/>
          <p:cNvSpPr txBox="1"/>
          <p:nvPr/>
        </p:nvSpPr>
        <p:spPr>
          <a:xfrm>
            <a:off x="913750" y="506702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6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8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482" name="Google Shape;482;p69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9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9"/>
          <p:cNvSpPr txBox="1"/>
          <p:nvPr/>
        </p:nvSpPr>
        <p:spPr>
          <a:xfrm>
            <a:off x="1619050" y="50869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アプリケーション層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1571800" y="68156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トランスポート層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9"/>
          <p:cNvSpPr txBox="1"/>
          <p:nvPr/>
        </p:nvSpPr>
        <p:spPr>
          <a:xfrm>
            <a:off x="1571813" y="5918663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インターネット層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69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1619050" y="76897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リンク層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9"/>
          <p:cNvSpPr txBox="1"/>
          <p:nvPr/>
        </p:nvSpPr>
        <p:spPr>
          <a:xfrm>
            <a:off x="770350" y="3673375"/>
            <a:ext cx="115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6．TCP/IP 階層モデルにおいて、TCPが属する層はどれか。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9"/>
          <p:cNvSpPr txBox="1"/>
          <p:nvPr/>
        </p:nvSpPr>
        <p:spPr>
          <a:xfrm>
            <a:off x="902141" y="592922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9"/>
          <p:cNvSpPr txBox="1"/>
          <p:nvPr/>
        </p:nvSpPr>
        <p:spPr>
          <a:xfrm>
            <a:off x="902129" y="67914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9"/>
          <p:cNvSpPr txBox="1"/>
          <p:nvPr/>
        </p:nvSpPr>
        <p:spPr>
          <a:xfrm>
            <a:off x="913741" y="76897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913750" y="506702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01" name="Google Shape;501;p70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0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0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0"/>
          <p:cNvSpPr txBox="1"/>
          <p:nvPr/>
        </p:nvSpPr>
        <p:spPr>
          <a:xfrm>
            <a:off x="770350" y="3673375"/>
            <a:ext cx="115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7．IPv4のグローバルIPアドレスはどれか。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0"/>
          <p:cNvSpPr txBox="1"/>
          <p:nvPr/>
        </p:nvSpPr>
        <p:spPr>
          <a:xfrm>
            <a:off x="902141" y="592922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0"/>
          <p:cNvSpPr txBox="1"/>
          <p:nvPr/>
        </p:nvSpPr>
        <p:spPr>
          <a:xfrm>
            <a:off x="902129" y="67914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0"/>
          <p:cNvSpPr txBox="1"/>
          <p:nvPr/>
        </p:nvSpPr>
        <p:spPr>
          <a:xfrm>
            <a:off x="913741" y="76897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0"/>
          <p:cNvSpPr txBox="1"/>
          <p:nvPr/>
        </p:nvSpPr>
        <p:spPr>
          <a:xfrm>
            <a:off x="913750" y="506702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0"/>
          <p:cNvSpPr txBox="1"/>
          <p:nvPr/>
        </p:nvSpPr>
        <p:spPr>
          <a:xfrm>
            <a:off x="1619050" y="50869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118.151.146.138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1571800" y="68156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172.22.151.43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1571813" y="5918663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127.158.32.134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1619050" y="76897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192.168.38.158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20" name="Google Shape;520;p71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71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1"/>
          <p:cNvSpPr txBox="1"/>
          <p:nvPr/>
        </p:nvSpPr>
        <p:spPr>
          <a:xfrm>
            <a:off x="1619050" y="4433663"/>
            <a:ext cx="10583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PCやプリンターなどからのIPアドレス付与の要求に対し、サーバに登録してあるIPアドレスの中から使用されていないIPアドレスを割り当てる。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1"/>
          <p:cNvSpPr txBox="1"/>
          <p:nvPr/>
        </p:nvSpPr>
        <p:spPr>
          <a:xfrm>
            <a:off x="1571813" y="701692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社内のプライベートIPアドレスをグローバルIPアドレスに変換し、インターネットへのアクセスを可能にする。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1"/>
          <p:cNvSpPr txBox="1"/>
          <p:nvPr/>
        </p:nvSpPr>
        <p:spPr>
          <a:xfrm>
            <a:off x="1571813" y="591866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サーバにあるプログラムを、サーバのIPアドレスを意識することなく、プログラム名の指定だけで呼び出すようにする。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1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1"/>
          <p:cNvSpPr txBox="1"/>
          <p:nvPr/>
        </p:nvSpPr>
        <p:spPr>
          <a:xfrm>
            <a:off x="1619050" y="8079050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ドメイン名やホスト名などとIPアドレスを対応付ける。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1"/>
          <p:cNvSpPr txBox="1"/>
          <p:nvPr/>
        </p:nvSpPr>
        <p:spPr>
          <a:xfrm>
            <a:off x="770350" y="3673375"/>
            <a:ext cx="115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8．TCP/IPネットワークでDNSが果たす役割はどれか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902141" y="60252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1"/>
          <p:cNvSpPr txBox="1"/>
          <p:nvPr/>
        </p:nvSpPr>
        <p:spPr>
          <a:xfrm>
            <a:off x="902141" y="71206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1"/>
          <p:cNvSpPr txBox="1"/>
          <p:nvPr/>
        </p:nvSpPr>
        <p:spPr>
          <a:xfrm>
            <a:off x="913741" y="807903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71"/>
          <p:cNvSpPr txBox="1"/>
          <p:nvPr/>
        </p:nvSpPr>
        <p:spPr>
          <a:xfrm>
            <a:off x="913750" y="459325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1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39" name="Google Shape;539;p72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72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72"/>
          <p:cNvSpPr txBox="1"/>
          <p:nvPr/>
        </p:nvSpPr>
        <p:spPr>
          <a:xfrm>
            <a:off x="1619050" y="466341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プライベートIPアドレスとグローバルIPアドレスを1対1で相互変換するプロトコル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72"/>
          <p:cNvSpPr txBox="1"/>
          <p:nvPr/>
        </p:nvSpPr>
        <p:spPr>
          <a:xfrm>
            <a:off x="1571813" y="7016925"/>
            <a:ext cx="10583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インターネットに直接接続しないコンピュータが使うIPアドレス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2"/>
          <p:cNvSpPr txBox="1"/>
          <p:nvPr/>
        </p:nvSpPr>
        <p:spPr>
          <a:xfrm>
            <a:off x="1545688" y="5840163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複数のプライベートIPアドレスを1つのグローバルIPアドレスに、多対１で変換するプロトコル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72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2"/>
          <p:cNvSpPr txBox="1"/>
          <p:nvPr/>
        </p:nvSpPr>
        <p:spPr>
          <a:xfrm>
            <a:off x="1619050" y="7762575"/>
            <a:ext cx="1058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ネットワークに接続するときだけコンピュータにIPアドレスを自動的に割り当て、終了時には同じく自動的に回収するプロトコル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72"/>
          <p:cNvSpPr txBox="1"/>
          <p:nvPr/>
        </p:nvSpPr>
        <p:spPr>
          <a:xfrm>
            <a:off x="770350" y="3673375"/>
            <a:ext cx="1157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9．DHCPの説明として正しいものを選びなさい。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876016" y="59467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913741" y="69893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2"/>
          <p:cNvSpPr txBox="1"/>
          <p:nvPr/>
        </p:nvSpPr>
        <p:spPr>
          <a:xfrm>
            <a:off x="913741" y="77625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2"/>
          <p:cNvSpPr txBox="1"/>
          <p:nvPr/>
        </p:nvSpPr>
        <p:spPr>
          <a:xfrm>
            <a:off x="913750" y="482300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58" name="Google Shape;558;p73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73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10．IPv4で 192.168.30.32/28 のネットワークに接続可能なホストの最大数はどれか。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3"/>
          <p:cNvSpPr txBox="1"/>
          <p:nvPr/>
        </p:nvSpPr>
        <p:spPr>
          <a:xfrm>
            <a:off x="902141" y="603113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73"/>
          <p:cNvSpPr txBox="1"/>
          <p:nvPr/>
        </p:nvSpPr>
        <p:spPr>
          <a:xfrm>
            <a:off x="902129" y="689333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3"/>
          <p:cNvSpPr txBox="1"/>
          <p:nvPr/>
        </p:nvSpPr>
        <p:spPr>
          <a:xfrm>
            <a:off x="913741" y="7791626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73"/>
          <p:cNvSpPr txBox="1"/>
          <p:nvPr/>
        </p:nvSpPr>
        <p:spPr>
          <a:xfrm>
            <a:off x="913750" y="51689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7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3"/>
          <p:cNvSpPr txBox="1"/>
          <p:nvPr/>
        </p:nvSpPr>
        <p:spPr>
          <a:xfrm>
            <a:off x="1619050" y="50869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3"/>
          <p:cNvSpPr txBox="1"/>
          <p:nvPr/>
        </p:nvSpPr>
        <p:spPr>
          <a:xfrm>
            <a:off x="1571800" y="68156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73"/>
          <p:cNvSpPr txBox="1"/>
          <p:nvPr/>
        </p:nvSpPr>
        <p:spPr>
          <a:xfrm>
            <a:off x="1571813" y="5918663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73"/>
          <p:cNvSpPr txBox="1"/>
          <p:nvPr/>
        </p:nvSpPr>
        <p:spPr>
          <a:xfrm>
            <a:off x="1619050" y="76897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4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4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74"/>
          <p:cNvSpPr txBox="1"/>
          <p:nvPr/>
        </p:nvSpPr>
        <p:spPr>
          <a:xfrm>
            <a:off x="770350" y="3673375"/>
            <a:ext cx="115752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11．IPアドレスが192.168.0.x でサブネットマスクが255.255.255.0 のTCP/IPネットワークで、ブロードキャストアドレスはどれか。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902141" y="603113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4"/>
          <p:cNvSpPr txBox="1"/>
          <p:nvPr/>
        </p:nvSpPr>
        <p:spPr>
          <a:xfrm>
            <a:off x="902129" y="689333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4"/>
          <p:cNvSpPr txBox="1"/>
          <p:nvPr/>
        </p:nvSpPr>
        <p:spPr>
          <a:xfrm>
            <a:off x="913741" y="7791626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4"/>
          <p:cNvSpPr txBox="1"/>
          <p:nvPr/>
        </p:nvSpPr>
        <p:spPr>
          <a:xfrm>
            <a:off x="913750" y="51689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4"/>
          <p:cNvSpPr txBox="1"/>
          <p:nvPr/>
        </p:nvSpPr>
        <p:spPr>
          <a:xfrm>
            <a:off x="1619050" y="50869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192.168.0.0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4"/>
          <p:cNvSpPr txBox="1"/>
          <p:nvPr/>
        </p:nvSpPr>
        <p:spPr>
          <a:xfrm>
            <a:off x="1571800" y="68156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192.168.255.0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74"/>
          <p:cNvSpPr txBox="1"/>
          <p:nvPr/>
        </p:nvSpPr>
        <p:spPr>
          <a:xfrm>
            <a:off x="1571813" y="5918663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192.168.0.255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74"/>
          <p:cNvSpPr txBox="1"/>
          <p:nvPr/>
        </p:nvSpPr>
        <p:spPr>
          <a:xfrm>
            <a:off x="1619050" y="7689725"/>
            <a:ext cx="105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192.168.255.255</a:t>
            </a:r>
            <a:endParaRPr b="1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596" name="Google Shape;596;p75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5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75"/>
          <p:cNvSpPr txBox="1"/>
          <p:nvPr/>
        </p:nvSpPr>
        <p:spPr>
          <a:xfrm>
            <a:off x="1904175" y="4457900"/>
            <a:ext cx="10211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家庭内や会社内など、同じ建物のような狭い空間に構成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される小さいな規模のネットワーク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75"/>
          <p:cNvSpPr txBox="1"/>
          <p:nvPr/>
        </p:nvSpPr>
        <p:spPr>
          <a:xfrm>
            <a:off x="1939725" y="6681638"/>
            <a:ext cx="10405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LANに接続したコンピュータ間では、ネットワーク経由でデータをやり取りすることができる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75"/>
          <p:cNvSpPr txBox="1"/>
          <p:nvPr/>
        </p:nvSpPr>
        <p:spPr>
          <a:xfrm>
            <a:off x="1939725" y="5543000"/>
            <a:ext cx="10405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電話回線や専用線を使用し，地理的に離れた拠点Aと拠点Bを接続し，通信を実現するネットワーク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75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5"/>
          <p:cNvSpPr txBox="1"/>
          <p:nvPr/>
        </p:nvSpPr>
        <p:spPr>
          <a:xfrm>
            <a:off x="1902826" y="7820275"/>
            <a:ext cx="1033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LANに接続したコンピュータ間ではプリンタや記憶装置を共有したりすることができる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75"/>
          <p:cNvSpPr txBox="1"/>
          <p:nvPr/>
        </p:nvSpPr>
        <p:spPr>
          <a:xfrm>
            <a:off x="770350" y="3673375"/>
            <a:ext cx="1146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12. LANの説明として、「不適切な」ものを選びなさい。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4" name="Google Shape;604;p7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5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5"/>
          <p:cNvSpPr txBox="1"/>
          <p:nvPr/>
        </p:nvSpPr>
        <p:spPr>
          <a:xfrm>
            <a:off x="1270003" y="5650007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5"/>
          <p:cNvSpPr txBox="1"/>
          <p:nvPr/>
        </p:nvSpPr>
        <p:spPr>
          <a:xfrm>
            <a:off x="1270004" y="678538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5"/>
          <p:cNvSpPr txBox="1"/>
          <p:nvPr/>
        </p:nvSpPr>
        <p:spPr>
          <a:xfrm>
            <a:off x="1269991" y="78202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75"/>
          <p:cNvSpPr txBox="1"/>
          <p:nvPr/>
        </p:nvSpPr>
        <p:spPr>
          <a:xfrm>
            <a:off x="1270000" y="461749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615" name="Google Shape;615;p76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76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76"/>
          <p:cNvSpPr txBox="1"/>
          <p:nvPr/>
        </p:nvSpPr>
        <p:spPr>
          <a:xfrm>
            <a:off x="1475650" y="4819850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ケーブルを環状に配置し、それに全ノードが接続されている。</a:t>
            </a:r>
            <a:endParaRPr b="1" sz="2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76"/>
          <p:cNvSpPr txBox="1"/>
          <p:nvPr/>
        </p:nvSpPr>
        <p:spPr>
          <a:xfrm>
            <a:off x="1404525" y="6658450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中央に制御用のノードを配置し、それに全ノードが接続されている。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76"/>
          <p:cNvSpPr txBox="1"/>
          <p:nvPr/>
        </p:nvSpPr>
        <p:spPr>
          <a:xfrm>
            <a:off x="1404525" y="5624850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同軸ケーブルなどの1本のケーブルに全ノードが接続されている。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76"/>
          <p:cNvSpPr txBox="1"/>
          <p:nvPr/>
        </p:nvSpPr>
        <p:spPr>
          <a:xfrm>
            <a:off x="770353" y="5603407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770354" y="667333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6"/>
          <p:cNvSpPr txBox="1"/>
          <p:nvPr/>
        </p:nvSpPr>
        <p:spPr>
          <a:xfrm>
            <a:off x="770341" y="75268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76"/>
          <p:cNvSpPr txBox="1"/>
          <p:nvPr/>
        </p:nvSpPr>
        <p:spPr>
          <a:xfrm>
            <a:off x="770338" y="479840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6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1404513" y="7526813"/>
            <a:ext cx="10953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中央のノードに幾つかのノードが接続され、それに更に別のノードが接続されている。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6"/>
          <p:cNvSpPr txBox="1"/>
          <p:nvPr/>
        </p:nvSpPr>
        <p:spPr>
          <a:xfrm>
            <a:off x="770350" y="3568750"/>
            <a:ext cx="11587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LANを接続する配線の形態の説明のうち、バス型配線に該当するものを選びなさい。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7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6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確認</a:t>
            </a: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292" name="Google Shape;292;p50"/>
          <p:cNvSpPr txBox="1"/>
          <p:nvPr>
            <p:ph idx="12" type="sldNum"/>
          </p:nvPr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634" name="Google Shape;634;p77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77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7"/>
          <p:cNvSpPr txBox="1"/>
          <p:nvPr/>
        </p:nvSpPr>
        <p:spPr>
          <a:xfrm>
            <a:off x="1440125" y="4884150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LANの入出力を行うコンピュータである端末の数を制限するため</a:t>
            </a:r>
            <a:endParaRPr b="1" sz="2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7"/>
          <p:cNvSpPr txBox="1"/>
          <p:nvPr/>
        </p:nvSpPr>
        <p:spPr>
          <a:xfrm>
            <a:off x="1404537" y="6805475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ネットワークが混乱しないように、LANに接続する全ての端末で同時に送信させるため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7"/>
          <p:cNvSpPr txBox="1"/>
          <p:nvPr/>
        </p:nvSpPr>
        <p:spPr>
          <a:xfrm>
            <a:off x="1475687" y="5844813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1本の伝送路をすべての機器や端末で共有させないため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7"/>
          <p:cNvSpPr txBox="1"/>
          <p:nvPr/>
        </p:nvSpPr>
        <p:spPr>
          <a:xfrm>
            <a:off x="734791" y="576279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7"/>
          <p:cNvSpPr txBox="1"/>
          <p:nvPr/>
        </p:nvSpPr>
        <p:spPr>
          <a:xfrm>
            <a:off x="770366" y="68203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7"/>
          <p:cNvSpPr txBox="1"/>
          <p:nvPr/>
        </p:nvSpPr>
        <p:spPr>
          <a:xfrm>
            <a:off x="770341" y="78778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7"/>
          <p:cNvSpPr txBox="1"/>
          <p:nvPr/>
        </p:nvSpPr>
        <p:spPr>
          <a:xfrm>
            <a:off x="734788" y="49019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7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7"/>
          <p:cNvSpPr txBox="1"/>
          <p:nvPr/>
        </p:nvSpPr>
        <p:spPr>
          <a:xfrm>
            <a:off x="1403163" y="7877900"/>
            <a:ext cx="10953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LANに接続する端末が多数あって、送信する時にネットワークが混乱しやすいため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7"/>
          <p:cNvSpPr txBox="1"/>
          <p:nvPr/>
        </p:nvSpPr>
        <p:spPr>
          <a:xfrm>
            <a:off x="770350" y="3673375"/>
            <a:ext cx="1158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なぜLANのアクセス制御方式が必要ですか？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7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7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653" name="Google Shape;653;p78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8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8"/>
          <p:cNvSpPr txBox="1"/>
          <p:nvPr/>
        </p:nvSpPr>
        <p:spPr>
          <a:xfrm>
            <a:off x="1440125" y="4884150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各ノードを環状に接続し、送信権を制御するための特殊なフレームを</a:t>
            </a:r>
            <a:b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巡回させ、これを受け取ったノードだけが送信を行う。</a:t>
            </a:r>
            <a:endParaRPr b="1" sz="2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8"/>
          <p:cNvSpPr txBox="1"/>
          <p:nvPr/>
        </p:nvSpPr>
        <p:spPr>
          <a:xfrm>
            <a:off x="1404537" y="6805475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各ノードは伝送媒体が使用中かどうかを調べ、使用中でなければ送信を行う。衝突を検出したらランダムな時間経過後に再度送信を行う。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78"/>
          <p:cNvSpPr txBox="1"/>
          <p:nvPr/>
        </p:nvSpPr>
        <p:spPr>
          <a:xfrm>
            <a:off x="1475687" y="5844813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各ノードに論理的な順位づけを行い、送信権を順次受け渡し、これを</a:t>
            </a:r>
            <a:b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受け取ったノードだけが送信を行う。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8"/>
          <p:cNvSpPr txBox="1"/>
          <p:nvPr/>
        </p:nvSpPr>
        <p:spPr>
          <a:xfrm>
            <a:off x="734791" y="576279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8"/>
          <p:cNvSpPr txBox="1"/>
          <p:nvPr/>
        </p:nvSpPr>
        <p:spPr>
          <a:xfrm>
            <a:off x="770366" y="68203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770341" y="78778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8"/>
          <p:cNvSpPr txBox="1"/>
          <p:nvPr/>
        </p:nvSpPr>
        <p:spPr>
          <a:xfrm>
            <a:off x="734788" y="49019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8"/>
          <p:cNvSpPr txBox="1"/>
          <p:nvPr/>
        </p:nvSpPr>
        <p:spPr>
          <a:xfrm>
            <a:off x="1403163" y="7877900"/>
            <a:ext cx="109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タイムスロットを割り当てられたノードだけが送信を行う。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8"/>
          <p:cNvSpPr txBox="1"/>
          <p:nvPr/>
        </p:nvSpPr>
        <p:spPr>
          <a:xfrm>
            <a:off x="734775" y="3457388"/>
            <a:ext cx="11587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CSMA/CD方式のLANに接続されたノードの送信動作として、 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適切な動作を選びなさい。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8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7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672" name="Google Shape;672;p79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9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9"/>
          <p:cNvSpPr txBox="1"/>
          <p:nvPr/>
        </p:nvSpPr>
        <p:spPr>
          <a:xfrm>
            <a:off x="1403175" y="4505575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ゲートウェイは、OSI 基本参照モデルにおける第1～3層だけのプロトコルを変換する。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79"/>
          <p:cNvSpPr txBox="1"/>
          <p:nvPr/>
        </p:nvSpPr>
        <p:spPr>
          <a:xfrm>
            <a:off x="1404537" y="6805475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リピータは、信号を増幅することによって伝送距離を延長する。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79"/>
          <p:cNvSpPr txBox="1"/>
          <p:nvPr/>
        </p:nvSpPr>
        <p:spPr>
          <a:xfrm>
            <a:off x="1475687" y="58448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ブリッジは、IP アドレスを基にしてデータを中継する。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9"/>
          <p:cNvSpPr txBox="1"/>
          <p:nvPr/>
        </p:nvSpPr>
        <p:spPr>
          <a:xfrm>
            <a:off x="734791" y="5853707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9"/>
          <p:cNvSpPr txBox="1"/>
          <p:nvPr/>
        </p:nvSpPr>
        <p:spPr>
          <a:xfrm>
            <a:off x="770366" y="68203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9"/>
          <p:cNvSpPr txBox="1"/>
          <p:nvPr/>
        </p:nvSpPr>
        <p:spPr>
          <a:xfrm>
            <a:off x="770341" y="78778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9"/>
          <p:cNvSpPr txBox="1"/>
          <p:nvPr/>
        </p:nvSpPr>
        <p:spPr>
          <a:xfrm>
            <a:off x="770338" y="460212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79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79"/>
          <p:cNvSpPr txBox="1"/>
          <p:nvPr/>
        </p:nvSpPr>
        <p:spPr>
          <a:xfrm>
            <a:off x="1403163" y="787790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ルータは、MAC アドレスを基にしてデータを中継する。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9"/>
          <p:cNvSpPr txBox="1"/>
          <p:nvPr/>
        </p:nvSpPr>
        <p:spPr>
          <a:xfrm>
            <a:off x="675400" y="3688450"/>
            <a:ext cx="1166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LAN間接続装置に関する記述のうち、適切なものはどれか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9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691" name="Google Shape;691;p80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0"/>
          <p:cNvSpPr txBox="1"/>
          <p:nvPr/>
        </p:nvSpPr>
        <p:spPr>
          <a:xfrm>
            <a:off x="1475675" y="5134838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ゲートウェイ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0"/>
          <p:cNvSpPr txBox="1"/>
          <p:nvPr/>
        </p:nvSpPr>
        <p:spPr>
          <a:xfrm>
            <a:off x="1404537" y="699960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リピータ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0"/>
          <p:cNvSpPr txBox="1"/>
          <p:nvPr/>
        </p:nvSpPr>
        <p:spPr>
          <a:xfrm>
            <a:off x="1475687" y="60734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ブリッジ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0"/>
          <p:cNvSpPr txBox="1"/>
          <p:nvPr/>
        </p:nvSpPr>
        <p:spPr>
          <a:xfrm>
            <a:off x="734791" y="608273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0"/>
          <p:cNvSpPr txBox="1"/>
          <p:nvPr/>
        </p:nvSpPr>
        <p:spPr>
          <a:xfrm>
            <a:off x="734791" y="696570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80"/>
          <p:cNvSpPr txBox="1"/>
          <p:nvPr/>
        </p:nvSpPr>
        <p:spPr>
          <a:xfrm>
            <a:off x="770366" y="80776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80"/>
          <p:cNvSpPr txBox="1"/>
          <p:nvPr/>
        </p:nvSpPr>
        <p:spPr>
          <a:xfrm>
            <a:off x="734788" y="51441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80"/>
          <p:cNvSpPr txBox="1"/>
          <p:nvPr/>
        </p:nvSpPr>
        <p:spPr>
          <a:xfrm>
            <a:off x="1404513" y="806840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ルータ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0"/>
          <p:cNvSpPr txBox="1"/>
          <p:nvPr/>
        </p:nvSpPr>
        <p:spPr>
          <a:xfrm>
            <a:off x="695475" y="3528050"/>
            <a:ext cx="11666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複数のLANを接続するために用いる装置で、OSI基本参照モデルのデータリンク層のプロトコル情報に基づいてデータを中継する装置はどれか。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0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8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710" name="Google Shape;710;p81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1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81"/>
          <p:cNvSpPr txBox="1"/>
          <p:nvPr/>
        </p:nvSpPr>
        <p:spPr>
          <a:xfrm>
            <a:off x="1475675" y="5134838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ゲートウェイ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81"/>
          <p:cNvSpPr txBox="1"/>
          <p:nvPr/>
        </p:nvSpPr>
        <p:spPr>
          <a:xfrm>
            <a:off x="1404537" y="699960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リピータ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1"/>
          <p:cNvSpPr txBox="1"/>
          <p:nvPr/>
        </p:nvSpPr>
        <p:spPr>
          <a:xfrm>
            <a:off x="1475687" y="60734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ブリッジ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81"/>
          <p:cNvSpPr txBox="1"/>
          <p:nvPr/>
        </p:nvSpPr>
        <p:spPr>
          <a:xfrm>
            <a:off x="734791" y="608273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81"/>
          <p:cNvSpPr txBox="1"/>
          <p:nvPr/>
        </p:nvSpPr>
        <p:spPr>
          <a:xfrm>
            <a:off x="734791" y="696570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81"/>
          <p:cNvSpPr txBox="1"/>
          <p:nvPr/>
        </p:nvSpPr>
        <p:spPr>
          <a:xfrm>
            <a:off x="770366" y="80776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81"/>
          <p:cNvSpPr txBox="1"/>
          <p:nvPr/>
        </p:nvSpPr>
        <p:spPr>
          <a:xfrm>
            <a:off x="734788" y="514414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1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81"/>
          <p:cNvSpPr txBox="1"/>
          <p:nvPr/>
        </p:nvSpPr>
        <p:spPr>
          <a:xfrm>
            <a:off x="1404513" y="806840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ルータ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81"/>
          <p:cNvSpPr txBox="1"/>
          <p:nvPr/>
        </p:nvSpPr>
        <p:spPr>
          <a:xfrm>
            <a:off x="695475" y="3528050"/>
            <a:ext cx="117957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.OSI基本参照モデルのトランスポート層以上が異なるLANシステム相互間でプロトコル変換を行う機器はどれか。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1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8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729" name="Google Shape;729;p82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82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82"/>
          <p:cNvSpPr txBox="1"/>
          <p:nvPr/>
        </p:nvSpPr>
        <p:spPr>
          <a:xfrm>
            <a:off x="1404525" y="4334250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OSI基本参照モデルの第4～7層のプロトコルが異なるLAN同士を接続する。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82"/>
          <p:cNvSpPr txBox="1"/>
          <p:nvPr/>
        </p:nvSpPr>
        <p:spPr>
          <a:xfrm>
            <a:off x="1404537" y="6740500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複数のLANをOSI基本参照モデルの第2層(データリンク層)で接続し，MACアドレスによるパケットのフィルタリングを行う。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2"/>
          <p:cNvSpPr txBox="1"/>
          <p:nvPr/>
        </p:nvSpPr>
        <p:spPr>
          <a:xfrm>
            <a:off x="1404537" y="5537375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ネットワークに接続されている機器数の把握や稼働状況の集中管理をする。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82"/>
          <p:cNvSpPr txBox="1"/>
          <p:nvPr/>
        </p:nvSpPr>
        <p:spPr>
          <a:xfrm>
            <a:off x="734791" y="5650020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82"/>
          <p:cNvSpPr txBox="1"/>
          <p:nvPr/>
        </p:nvSpPr>
        <p:spPr>
          <a:xfrm>
            <a:off x="734791" y="686386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2"/>
          <p:cNvSpPr txBox="1"/>
          <p:nvPr/>
        </p:nvSpPr>
        <p:spPr>
          <a:xfrm>
            <a:off x="734791" y="801383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82"/>
          <p:cNvSpPr txBox="1"/>
          <p:nvPr/>
        </p:nvSpPr>
        <p:spPr>
          <a:xfrm>
            <a:off x="734788" y="454200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82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82"/>
          <p:cNvSpPr txBox="1"/>
          <p:nvPr/>
        </p:nvSpPr>
        <p:spPr>
          <a:xfrm>
            <a:off x="1404513" y="7943625"/>
            <a:ext cx="1095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複数のLANをOSI基本参照モデルの第3層(ネットワーク層)で接続し，パケットを中継する。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82"/>
          <p:cNvSpPr txBox="1"/>
          <p:nvPr/>
        </p:nvSpPr>
        <p:spPr>
          <a:xfrm>
            <a:off x="695475" y="3528050"/>
            <a:ext cx="1179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19. ルータの機能として、適切なものはどれか。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82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8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748" name="Google Shape;748;p83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3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3"/>
          <p:cNvSpPr txBox="1"/>
          <p:nvPr/>
        </p:nvSpPr>
        <p:spPr>
          <a:xfrm>
            <a:off x="1404525" y="4848238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距離や通信速度によって決まる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3"/>
          <p:cNvSpPr txBox="1"/>
          <p:nvPr/>
        </p:nvSpPr>
        <p:spPr>
          <a:xfrm>
            <a:off x="1404537" y="67705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固定料金制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3"/>
          <p:cNvSpPr txBox="1"/>
          <p:nvPr/>
        </p:nvSpPr>
        <p:spPr>
          <a:xfrm>
            <a:off x="1404537" y="5691338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接続時間に応じて課金される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3"/>
          <p:cNvSpPr txBox="1"/>
          <p:nvPr/>
        </p:nvSpPr>
        <p:spPr>
          <a:xfrm>
            <a:off x="734791" y="5710057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3"/>
          <p:cNvSpPr txBox="1"/>
          <p:nvPr/>
        </p:nvSpPr>
        <p:spPr>
          <a:xfrm>
            <a:off x="734791" y="67968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83"/>
          <p:cNvSpPr txBox="1"/>
          <p:nvPr/>
        </p:nvSpPr>
        <p:spPr>
          <a:xfrm>
            <a:off x="734791" y="78495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3"/>
          <p:cNvSpPr txBox="1"/>
          <p:nvPr/>
        </p:nvSpPr>
        <p:spPr>
          <a:xfrm>
            <a:off x="734788" y="485755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3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3"/>
          <p:cNvSpPr txBox="1"/>
          <p:nvPr/>
        </p:nvSpPr>
        <p:spPr>
          <a:xfrm>
            <a:off x="1404513" y="7739050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従量制か、固定料金制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83"/>
          <p:cNvSpPr txBox="1"/>
          <p:nvPr/>
        </p:nvSpPr>
        <p:spPr>
          <a:xfrm>
            <a:off x="735650" y="3611713"/>
            <a:ext cx="115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パケット交換方式の通信費用について、どれが一番正しいか。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83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8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767" name="Google Shape;767;p84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84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84"/>
          <p:cNvSpPr txBox="1"/>
          <p:nvPr/>
        </p:nvSpPr>
        <p:spPr>
          <a:xfrm>
            <a:off x="1404525" y="4848250"/>
            <a:ext cx="1086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既存のアナログ電話回線を利用した高速データ通信サービス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84"/>
          <p:cNvSpPr txBox="1"/>
          <p:nvPr/>
        </p:nvSpPr>
        <p:spPr>
          <a:xfrm>
            <a:off x="1404537" y="6770513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電話やケーブルテレビ、インターネットを統合した通信を実現するサービス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84"/>
          <p:cNvSpPr txBox="1"/>
          <p:nvPr/>
        </p:nvSpPr>
        <p:spPr>
          <a:xfrm>
            <a:off x="1404537" y="5691363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ケーブルテレビの回線を利用して、インターネット接続を行うサービス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84"/>
          <p:cNvSpPr txBox="1"/>
          <p:nvPr/>
        </p:nvSpPr>
        <p:spPr>
          <a:xfrm>
            <a:off x="734791" y="58140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4"/>
          <p:cNvSpPr txBox="1"/>
          <p:nvPr/>
        </p:nvSpPr>
        <p:spPr>
          <a:xfrm>
            <a:off x="734791" y="67968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4"/>
          <p:cNvSpPr txBox="1"/>
          <p:nvPr/>
        </p:nvSpPr>
        <p:spPr>
          <a:xfrm>
            <a:off x="734791" y="80288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84"/>
          <p:cNvSpPr txBox="1"/>
          <p:nvPr/>
        </p:nvSpPr>
        <p:spPr>
          <a:xfrm>
            <a:off x="734788" y="485755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4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4"/>
          <p:cNvSpPr txBox="1"/>
          <p:nvPr/>
        </p:nvSpPr>
        <p:spPr>
          <a:xfrm>
            <a:off x="1404513" y="80195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上りよりも下りの速度のほうが速いという通信速度の非対称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4"/>
          <p:cNvSpPr txBox="1"/>
          <p:nvPr/>
        </p:nvSpPr>
        <p:spPr>
          <a:xfrm>
            <a:off x="735650" y="3611713"/>
            <a:ext cx="115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ADSLとCSTV間の同様の説明として、適切なものを選びなさい。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84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8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786" name="Google Shape;786;p85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85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1404525" y="4848250"/>
            <a:ext cx="1086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音声信号とデータ信号の分離や合成には使う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85"/>
          <p:cNvSpPr txBox="1"/>
          <p:nvPr/>
        </p:nvSpPr>
        <p:spPr>
          <a:xfrm>
            <a:off x="1404537" y="6770513"/>
            <a:ext cx="109533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アナログ電話とデータ通信とで使用する周波数帯域を分けるのに使う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85"/>
          <p:cNvSpPr txBox="1"/>
          <p:nvPr/>
        </p:nvSpPr>
        <p:spPr>
          <a:xfrm>
            <a:off x="1404537" y="56913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光ファイバー回線を各家庭まで引き込むのに使う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85"/>
          <p:cNvSpPr txBox="1"/>
          <p:nvPr/>
        </p:nvSpPr>
        <p:spPr>
          <a:xfrm>
            <a:off x="734791" y="569138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5"/>
          <p:cNvSpPr txBox="1"/>
          <p:nvPr/>
        </p:nvSpPr>
        <p:spPr>
          <a:xfrm>
            <a:off x="734791" y="67968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85"/>
          <p:cNvSpPr txBox="1"/>
          <p:nvPr/>
        </p:nvSpPr>
        <p:spPr>
          <a:xfrm>
            <a:off x="734791" y="80288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85"/>
          <p:cNvSpPr txBox="1"/>
          <p:nvPr/>
        </p:nvSpPr>
        <p:spPr>
          <a:xfrm>
            <a:off x="734788" y="485755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5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85"/>
          <p:cNvSpPr txBox="1"/>
          <p:nvPr/>
        </p:nvSpPr>
        <p:spPr>
          <a:xfrm>
            <a:off x="1404513" y="80195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アナログ信号とディジタル信号の変換に使う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85"/>
          <p:cNvSpPr txBox="1"/>
          <p:nvPr/>
        </p:nvSpPr>
        <p:spPr>
          <a:xfrm>
            <a:off x="735650" y="3611713"/>
            <a:ext cx="115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ADSLモデムの機能として、適切なものはどれか。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5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8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805" name="Google Shape;805;p86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86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6"/>
          <p:cNvSpPr txBox="1"/>
          <p:nvPr/>
        </p:nvSpPr>
        <p:spPr>
          <a:xfrm>
            <a:off x="1404525" y="4848250"/>
            <a:ext cx="1086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単位時間あたりのデータ伝送量のことで、単位はbps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86"/>
          <p:cNvSpPr txBox="1"/>
          <p:nvPr/>
        </p:nvSpPr>
        <p:spPr>
          <a:xfrm>
            <a:off x="1404537" y="67705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あるデータを送るのにかかる時間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86"/>
          <p:cNvSpPr txBox="1"/>
          <p:nvPr/>
        </p:nvSpPr>
        <p:spPr>
          <a:xfrm>
            <a:off x="1404537" y="56913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伝送路の何%使えるかを示したもの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86"/>
          <p:cNvSpPr txBox="1"/>
          <p:nvPr/>
        </p:nvSpPr>
        <p:spPr>
          <a:xfrm>
            <a:off x="734791" y="5691382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6"/>
          <p:cNvSpPr txBox="1"/>
          <p:nvPr/>
        </p:nvSpPr>
        <p:spPr>
          <a:xfrm>
            <a:off x="734791" y="67968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86"/>
          <p:cNvSpPr txBox="1"/>
          <p:nvPr/>
        </p:nvSpPr>
        <p:spPr>
          <a:xfrm>
            <a:off x="734791" y="788366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86"/>
          <p:cNvSpPr txBox="1"/>
          <p:nvPr/>
        </p:nvSpPr>
        <p:spPr>
          <a:xfrm>
            <a:off x="734788" y="4857553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86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6"/>
          <p:cNvSpPr txBox="1"/>
          <p:nvPr/>
        </p:nvSpPr>
        <p:spPr>
          <a:xfrm>
            <a:off x="1404513" y="78836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制御情報のデータ量に対して、応答確認のデータの容量の割合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6"/>
          <p:cNvSpPr txBox="1"/>
          <p:nvPr/>
        </p:nvSpPr>
        <p:spPr>
          <a:xfrm>
            <a:off x="735650" y="3611713"/>
            <a:ext cx="1153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23. 回線利用率とは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6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8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772975" y="1545976"/>
            <a:ext cx="60282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</a:pPr>
            <a:r>
              <a:rPr lang="en-US"/>
              <a:t>確認</a:t>
            </a:r>
            <a:r>
              <a:rPr lang="en-US" sz="4800">
                <a:solidFill>
                  <a:srgbClr val="DF1F00"/>
                </a:solidFill>
              </a:rPr>
              <a:t>テスト</a:t>
            </a:r>
            <a:endParaRPr/>
          </a:p>
        </p:txBody>
      </p:sp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59125" y="3414775"/>
            <a:ext cx="68886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MsTeamsで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URL</a:t>
            </a:r>
            <a:r>
              <a:rPr lang="en-US" sz="2800"/>
              <a:t>を共有します</a:t>
            </a:r>
            <a:endParaRPr sz="36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指示があるまで問題を解かないで</a:t>
            </a:r>
            <a:br>
              <a:rPr lang="en-US" sz="2800"/>
            </a:br>
            <a:r>
              <a:rPr lang="en-US" sz="2800"/>
              <a:t>ください</a:t>
            </a:r>
            <a:endParaRPr sz="36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名前・学籍番号は、正しく　　　　　入力してください</a:t>
            </a:r>
            <a:endParaRPr sz="36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>
                <a:solidFill>
                  <a:schemeClr val="accent5"/>
                </a:solidFill>
              </a:rPr>
              <a:t>本日の出席確認</a:t>
            </a:r>
            <a:r>
              <a:rPr lang="en-US" sz="2800"/>
              <a:t>を行います</a:t>
            </a:r>
            <a:endParaRPr sz="36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 sz="2800"/>
              <a:t>制限時間は</a:t>
            </a:r>
            <a:r>
              <a:rPr lang="en-US">
                <a:solidFill>
                  <a:schemeClr val="accent5"/>
                </a:solidFill>
              </a:rPr>
              <a:t>10</a:t>
            </a:r>
            <a:r>
              <a:rPr lang="en-US" sz="2800">
                <a:solidFill>
                  <a:schemeClr val="accent5"/>
                </a:solidFill>
              </a:rPr>
              <a:t>分間</a:t>
            </a:r>
            <a:r>
              <a:rPr lang="en-US" sz="2800"/>
              <a:t>です</a:t>
            </a:r>
            <a:endParaRPr sz="3600"/>
          </a:p>
        </p:txBody>
      </p:sp>
      <p:sp>
        <p:nvSpPr>
          <p:cNvPr id="299" name="Google Shape;299;p51"/>
          <p:cNvSpPr txBox="1"/>
          <p:nvPr>
            <p:ph idx="12" type="sldNum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725" y="1462050"/>
            <a:ext cx="5452275" cy="6829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1"/>
          <p:cNvSpPr/>
          <p:nvPr/>
        </p:nvSpPr>
        <p:spPr>
          <a:xfrm>
            <a:off x="7348700" y="2662925"/>
            <a:ext cx="5210400" cy="35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824" name="Google Shape;824;p87"/>
          <p:cNvSpPr/>
          <p:nvPr/>
        </p:nvSpPr>
        <p:spPr>
          <a:xfrm>
            <a:off x="484851" y="3335895"/>
            <a:ext cx="12035100" cy="58350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87"/>
          <p:cNvSpPr/>
          <p:nvPr/>
        </p:nvSpPr>
        <p:spPr>
          <a:xfrm>
            <a:off x="630681" y="3455448"/>
            <a:ext cx="11795700" cy="55779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1448925" y="5640713"/>
            <a:ext cx="1086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19.6</a:t>
            </a:r>
            <a:endParaRPr b="1" sz="3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87"/>
          <p:cNvSpPr txBox="1"/>
          <p:nvPr/>
        </p:nvSpPr>
        <p:spPr>
          <a:xfrm>
            <a:off x="1404537" y="74451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156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87"/>
          <p:cNvSpPr txBox="1"/>
          <p:nvPr/>
        </p:nvSpPr>
        <p:spPr>
          <a:xfrm>
            <a:off x="1404537" y="653826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87"/>
          <p:cNvSpPr txBox="1"/>
          <p:nvPr/>
        </p:nvSpPr>
        <p:spPr>
          <a:xfrm>
            <a:off x="734791" y="657064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87"/>
          <p:cNvSpPr txBox="1"/>
          <p:nvPr/>
        </p:nvSpPr>
        <p:spPr>
          <a:xfrm>
            <a:off x="734791" y="745441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7"/>
          <p:cNvSpPr txBox="1"/>
          <p:nvPr/>
        </p:nvSpPr>
        <p:spPr>
          <a:xfrm>
            <a:off x="734791" y="8293014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87"/>
          <p:cNvSpPr txBox="1"/>
          <p:nvPr/>
        </p:nvSpPr>
        <p:spPr>
          <a:xfrm>
            <a:off x="734788" y="565001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87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87"/>
          <p:cNvSpPr txBox="1"/>
          <p:nvPr/>
        </p:nvSpPr>
        <p:spPr>
          <a:xfrm>
            <a:off x="1404513" y="8283713"/>
            <a:ext cx="109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125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87"/>
          <p:cNvSpPr txBox="1"/>
          <p:nvPr/>
        </p:nvSpPr>
        <p:spPr>
          <a:xfrm>
            <a:off x="735650" y="3565913"/>
            <a:ext cx="115335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24. 64Kビット／秒の回線を用いて、10^6バイトのファイルを送信するとき，伝送におよそ何秒かかるか。ここで，回線の伝送効率は80%とする。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87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8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FE内容の復習</a:t>
            </a:r>
            <a:endParaRPr/>
          </a:p>
        </p:txBody>
      </p:sp>
      <p:sp>
        <p:nvSpPr>
          <p:cNvPr id="843" name="Google Shape;843;p88"/>
          <p:cNvSpPr/>
          <p:nvPr/>
        </p:nvSpPr>
        <p:spPr>
          <a:xfrm>
            <a:off x="484850" y="3097925"/>
            <a:ext cx="12035100" cy="6072900"/>
          </a:xfrm>
          <a:prstGeom prst="roundRect">
            <a:avLst>
              <a:gd fmla="val 3058" name="adj"/>
            </a:avLst>
          </a:prstGeom>
          <a:solidFill>
            <a:srgbClr val="C55A11">
              <a:alpha val="47840"/>
            </a:srgbClr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8"/>
          <p:cNvSpPr/>
          <p:nvPr/>
        </p:nvSpPr>
        <p:spPr>
          <a:xfrm>
            <a:off x="630675" y="3097925"/>
            <a:ext cx="11795700" cy="5935500"/>
          </a:xfrm>
          <a:prstGeom prst="roundRect">
            <a:avLst>
              <a:gd fmla="val 3058" name="adj"/>
            </a:avLst>
          </a:prstGeom>
          <a:solidFill>
            <a:srgbClr val="2536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88"/>
          <p:cNvSpPr txBox="1"/>
          <p:nvPr/>
        </p:nvSpPr>
        <p:spPr>
          <a:xfrm>
            <a:off x="1484500" y="5735675"/>
            <a:ext cx="108645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PCのMACアドレスを確認し、事前に登録されているMACアドレスで</a:t>
            </a:r>
            <a:b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ある場合だけ通信を許可する。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88"/>
          <p:cNvSpPr txBox="1"/>
          <p:nvPr/>
        </p:nvSpPr>
        <p:spPr>
          <a:xfrm>
            <a:off x="1440112" y="6888113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PCのOSのパッチ適用状況を確認し、最新のパッチが適用されている</a:t>
            </a:r>
            <a:b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場合だけ通信を許可する。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88"/>
          <p:cNvSpPr txBox="1"/>
          <p:nvPr/>
        </p:nvSpPr>
        <p:spPr>
          <a:xfrm>
            <a:off x="1440112" y="4583225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PCにインストールされているソフトウェアを確認し、登録されている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ソフトウェアだけがインストールされている場合に通信を許可する。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88"/>
          <p:cNvSpPr txBox="1"/>
          <p:nvPr/>
        </p:nvSpPr>
        <p:spPr>
          <a:xfrm>
            <a:off x="734791" y="5806707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②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88"/>
          <p:cNvSpPr txBox="1"/>
          <p:nvPr/>
        </p:nvSpPr>
        <p:spPr>
          <a:xfrm>
            <a:off x="734791" y="7057955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③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88"/>
          <p:cNvSpPr txBox="1"/>
          <p:nvPr/>
        </p:nvSpPr>
        <p:spPr>
          <a:xfrm>
            <a:off x="734791" y="8202089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④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88"/>
          <p:cNvSpPr txBox="1"/>
          <p:nvPr/>
        </p:nvSpPr>
        <p:spPr>
          <a:xfrm>
            <a:off x="734788" y="4725278"/>
            <a:ext cx="705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SimHei"/>
                <a:ea typeface="SimHei"/>
                <a:cs typeface="SimHei"/>
                <a:sym typeface="SimHei"/>
              </a:rPr>
              <a:t>①</a:t>
            </a:r>
            <a:endParaRPr b="1" sz="3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88"/>
          <p:cNvSpPr/>
          <p:nvPr/>
        </p:nvSpPr>
        <p:spPr>
          <a:xfrm>
            <a:off x="484852" y="2205425"/>
            <a:ext cx="12035100" cy="892500"/>
          </a:xfrm>
          <a:prstGeom prst="roundRect">
            <a:avLst>
              <a:gd fmla="val 49838" name="adj"/>
            </a:avLst>
          </a:prstGeom>
          <a:solidFill>
            <a:srgbClr val="FFDDDD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rgbClr val="007B0D"/>
                </a:solidFill>
                <a:latin typeface="Calibri"/>
                <a:ea typeface="Calibri"/>
                <a:cs typeface="Calibri"/>
                <a:sym typeface="Calibri"/>
              </a:rPr>
              <a:t>以下の問に対して、正しい答えを選んでください。</a:t>
            </a:r>
            <a:endParaRPr sz="3200">
              <a:solidFill>
                <a:srgbClr val="007B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88"/>
          <p:cNvSpPr txBox="1"/>
          <p:nvPr/>
        </p:nvSpPr>
        <p:spPr>
          <a:xfrm>
            <a:off x="1440088" y="8040563"/>
            <a:ext cx="1095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PCのマルウェア対策ソフトの定義ファイルを確認し、最新になって</a:t>
            </a:r>
            <a:b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いる場合だけ通信を許可する。</a:t>
            </a:r>
            <a:endParaRPr b="1"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8"/>
          <p:cNvSpPr txBox="1"/>
          <p:nvPr/>
        </p:nvSpPr>
        <p:spPr>
          <a:xfrm>
            <a:off x="630675" y="3217163"/>
            <a:ext cx="11795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通信を要求したPCに対して、ARPの仕組みを利用して実現できる通信可否の判定方法のうち、最も適切なものはどれか。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8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37600"/>
            <a:ext cx="13004798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9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スリーヒントゲーム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62" name="Google Shape;862;p89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  <a:latin typeface="M PLUS 1p"/>
                <a:ea typeface="M PLUS 1p"/>
                <a:cs typeface="M PLUS 1p"/>
                <a:sym typeface="M PLUS 1p"/>
              </a:rPr>
              <a:t>スリーヒントゲーム</a:t>
            </a:r>
            <a:endParaRPr b="0" sz="5800"/>
          </a:p>
        </p:txBody>
      </p:sp>
      <p:sp>
        <p:nvSpPr>
          <p:cNvPr id="868" name="Google Shape;868;p9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9" name="Google Shape;869;p90"/>
          <p:cNvSpPr txBox="1"/>
          <p:nvPr>
            <p:ph idx="1" type="body"/>
          </p:nvPr>
        </p:nvSpPr>
        <p:spPr>
          <a:xfrm>
            <a:off x="969300" y="3020763"/>
            <a:ext cx="11748000" cy="5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チーム毎にブレークアウトルームに分かれます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チーム毎で話し合って、勉強した内容からキーワードを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ピックアップします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・</a:t>
            </a:r>
            <a:r>
              <a:rPr b="1" lang="en-US">
                <a:solidFill>
                  <a:schemeClr val="dk1"/>
                </a:solidFill>
              </a:rPr>
              <a:t>5つの内容</a:t>
            </a:r>
            <a:r>
              <a:rPr lang="en-US">
                <a:solidFill>
                  <a:schemeClr val="dk1"/>
                </a:solidFill>
              </a:rPr>
              <a:t>を選びます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・1つずつの内容は</a:t>
            </a:r>
            <a:r>
              <a:rPr b="1" lang="en-US">
                <a:solidFill>
                  <a:schemeClr val="dk1"/>
                </a:solidFill>
              </a:rPr>
              <a:t>最大3つのキーワード</a:t>
            </a:r>
            <a:r>
              <a:rPr lang="en-US">
                <a:solidFill>
                  <a:schemeClr val="dk1"/>
                </a:solidFill>
              </a:rPr>
              <a:t>を考えます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※ 制限時間：15分</a:t>
            </a:r>
            <a:endParaRPr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キーワードを発表して、関連する内容を</a:t>
            </a:r>
            <a:r>
              <a:rPr lang="en-US">
                <a:solidFill>
                  <a:schemeClr val="dk1"/>
                </a:solidFill>
              </a:rPr>
              <a:t>友達に</a:t>
            </a:r>
            <a:r>
              <a:rPr lang="en-US">
                <a:solidFill>
                  <a:schemeClr val="dk1"/>
                </a:solidFill>
              </a:rPr>
              <a:t>説明させます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0" name="Google Shape;8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0700" y="1678075"/>
            <a:ext cx="3416975" cy="9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1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FE内容マップの確認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76" name="Google Shape;876;p91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FE内容マップのレビュー</a:t>
            </a:r>
            <a:endParaRPr sz="5800"/>
          </a:p>
        </p:txBody>
      </p:sp>
      <p:sp>
        <p:nvSpPr>
          <p:cNvPr id="882" name="Google Shape;882;p9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3" name="Google Shape;883;p92"/>
          <p:cNvSpPr txBox="1"/>
          <p:nvPr/>
        </p:nvSpPr>
        <p:spPr>
          <a:xfrm>
            <a:off x="601000" y="2265450"/>
            <a:ext cx="1240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400"/>
              <a:t>　</a:t>
            </a:r>
            <a:r>
              <a:rPr b="1" lang="en-US" sz="3400"/>
              <a:t>様々なツールを使って、</a:t>
            </a:r>
            <a:br>
              <a:rPr b="1" lang="en-US" sz="3400"/>
            </a:br>
            <a:r>
              <a:rPr b="1" lang="en-US" sz="3400"/>
              <a:t>　FE内容のマインドマップを作成して頂きました！</a:t>
            </a:r>
            <a:endParaRPr b="1" sz="3400"/>
          </a:p>
        </p:txBody>
      </p:sp>
      <p:sp>
        <p:nvSpPr>
          <p:cNvPr id="884" name="Google Shape;884;p92"/>
          <p:cNvSpPr txBox="1"/>
          <p:nvPr/>
        </p:nvSpPr>
        <p:spPr>
          <a:xfrm>
            <a:off x="601000" y="3754525"/>
            <a:ext cx="124038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3200"/>
              <a:t>Miro</a:t>
            </a:r>
            <a:endParaRPr sz="3200"/>
          </a:p>
          <a:p>
            <a:pPr indent="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3200"/>
              <a:t>Edraw Mind</a:t>
            </a:r>
            <a:endParaRPr sz="3200"/>
          </a:p>
          <a:p>
            <a:pPr indent="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3200"/>
              <a:t>Mindmup Atlas</a:t>
            </a:r>
            <a:endParaRPr sz="3200"/>
          </a:p>
          <a:p>
            <a:pPr indent="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3200"/>
              <a:t>Google Docs</a:t>
            </a:r>
            <a:endParaRPr sz="3200"/>
          </a:p>
          <a:p>
            <a:pPr indent="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3200">
                <a:solidFill>
                  <a:schemeClr val="dk1"/>
                </a:solidFill>
              </a:rPr>
              <a:t>スプレッドシートに貼っているキャプチャ</a:t>
            </a:r>
            <a:endParaRPr b="1" sz="3200"/>
          </a:p>
        </p:txBody>
      </p:sp>
      <p:sp>
        <p:nvSpPr>
          <p:cNvPr id="885" name="Google Shape;885;p92"/>
          <p:cNvSpPr txBox="1"/>
          <p:nvPr/>
        </p:nvSpPr>
        <p:spPr>
          <a:xfrm>
            <a:off x="601000" y="7007775"/>
            <a:ext cx="12403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　復習するために、マインドマップを作成して</a:t>
            </a:r>
            <a:br>
              <a:rPr lang="en-US" sz="3400">
                <a:solidFill>
                  <a:schemeClr val="dk1"/>
                </a:solidFill>
              </a:rPr>
            </a:br>
            <a:r>
              <a:rPr lang="en-US" sz="3400">
                <a:solidFill>
                  <a:schemeClr val="dk1"/>
                </a:solidFill>
              </a:rPr>
              <a:t>　勉強した内容間の</a:t>
            </a:r>
            <a:r>
              <a:rPr b="1" lang="en-US" sz="3400">
                <a:solidFill>
                  <a:schemeClr val="accent5"/>
                </a:solidFill>
              </a:rPr>
              <a:t>コネクション</a:t>
            </a:r>
            <a:r>
              <a:rPr lang="en-US" sz="3400">
                <a:solidFill>
                  <a:schemeClr val="dk1"/>
                </a:solidFill>
              </a:rPr>
              <a:t>を考えましょう！</a:t>
            </a:r>
            <a:endParaRPr sz="3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3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期末発表</a:t>
            </a:r>
            <a:r>
              <a:rPr lang="en-US">
                <a:solidFill>
                  <a:srgbClr val="CC0000"/>
                </a:solidFill>
              </a:rPr>
              <a:t>について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91" name="Google Shape;891;p93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期末</a:t>
            </a:r>
            <a:r>
              <a:rPr lang="en-US" sz="5800"/>
              <a:t>発表</a:t>
            </a:r>
            <a:endParaRPr sz="5800"/>
          </a:p>
        </p:txBody>
      </p:sp>
      <p:sp>
        <p:nvSpPr>
          <p:cNvPr id="897" name="Google Shape;897;p9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8" name="Google Shape;898;p94"/>
          <p:cNvSpPr txBox="1"/>
          <p:nvPr>
            <p:ph idx="1" type="body"/>
          </p:nvPr>
        </p:nvSpPr>
        <p:spPr>
          <a:xfrm>
            <a:off x="952500" y="5224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期末発表</a:t>
            </a:r>
            <a:r>
              <a:rPr lang="en-US" sz="3400"/>
              <a:t>の案内は下記のURLに参照できます</a:t>
            </a:r>
            <a:endParaRPr sz="3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hlinkClick r:id="rId3"/>
              </a:rPr>
              <a:t>https://sal.vn/vmfAiA</a:t>
            </a:r>
            <a:endParaRPr sz="3000">
              <a:solidFill>
                <a:srgbClr val="3C404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C404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C4043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899" name="Google Shape;899;p94"/>
          <p:cNvSpPr txBox="1"/>
          <p:nvPr>
            <p:ph idx="1" type="body"/>
          </p:nvPr>
        </p:nvSpPr>
        <p:spPr>
          <a:xfrm>
            <a:off x="908350" y="3153525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/>
              <a:t>16</a:t>
            </a:r>
            <a:r>
              <a:rPr lang="en-US" sz="3400"/>
              <a:t>回目の授業では、</a:t>
            </a:r>
            <a:endParaRPr sz="3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/>
              <a:t>勉強した内容について</a:t>
            </a:r>
            <a:r>
              <a:rPr b="1" lang="en-US" sz="3400">
                <a:solidFill>
                  <a:schemeClr val="accent5"/>
                </a:solidFill>
              </a:rPr>
              <a:t>期末発表</a:t>
            </a:r>
            <a:r>
              <a:rPr lang="en-US" sz="3400"/>
              <a:t>を実施します</a:t>
            </a:r>
            <a:endParaRPr sz="3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5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今日の授業は終わりです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また会いましょう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95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anchorCtr="0" anchor="t" bIns="241300" lIns="241300" spcFirstLastPara="1" rIns="241300" wrap="square" tIns="241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b="0" i="1" lang="en-US" sz="5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Hẹn gặp lại lần sau</a:t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t/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307" name="Google Shape;307;p52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696675" y="2079850"/>
            <a:ext cx="11900100" cy="7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800"/>
              <a:buNone/>
            </a:pPr>
            <a:r>
              <a:t/>
            </a:r>
            <a:endParaRPr sz="3200">
              <a:solidFill>
                <a:schemeClr val="accent5"/>
              </a:solidFill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400"/>
              <a:buAutoNum type="arabicPeriod"/>
            </a:pPr>
            <a:r>
              <a:rPr lang="en-US" sz="3400">
                <a:solidFill>
                  <a:schemeClr val="accent5"/>
                </a:solidFill>
              </a:rPr>
              <a:t>15_</a:t>
            </a:r>
            <a:r>
              <a:rPr lang="en-US" sz="3400">
                <a:solidFill>
                  <a:schemeClr val="accent5"/>
                </a:solidFill>
              </a:rPr>
              <a:t>復習(2)</a:t>
            </a:r>
            <a:r>
              <a:rPr lang="en-US" sz="3400">
                <a:solidFill>
                  <a:schemeClr val="accent5"/>
                </a:solidFill>
              </a:rPr>
              <a:t>_公開版</a:t>
            </a:r>
            <a:r>
              <a:rPr lang="en-US" sz="3400"/>
              <a:t>のファイルを開きコピーします</a:t>
            </a:r>
            <a:endParaRPr sz="3400"/>
          </a:p>
          <a:p>
            <a:pPr indent="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800"/>
              <a:buNone/>
            </a:pPr>
            <a:r>
              <a:rPr lang="en-US" sz="3500"/>
              <a:t>ファイル名：</a:t>
            </a:r>
            <a:r>
              <a:rPr lang="en-US" sz="3400">
                <a:solidFill>
                  <a:schemeClr val="accent5"/>
                </a:solidFill>
              </a:rPr>
              <a:t>15_</a:t>
            </a:r>
            <a:r>
              <a:rPr lang="en-US" sz="3400">
                <a:solidFill>
                  <a:schemeClr val="accent5"/>
                </a:solidFill>
              </a:rPr>
              <a:t>復習(2)</a:t>
            </a:r>
            <a:endParaRPr sz="3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2．</a:t>
            </a:r>
            <a:r>
              <a:rPr lang="en-US" sz="3400">
                <a:solidFill>
                  <a:schemeClr val="dk1"/>
                </a:solidFill>
              </a:rPr>
              <a:t>2回目の授業で作成した自分用のフォルダーに格納します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3．</a:t>
            </a:r>
            <a:r>
              <a:rPr lang="en-US" sz="3400">
                <a:solidFill>
                  <a:schemeClr val="dk1"/>
                </a:solidFill>
              </a:rPr>
              <a:t>自分が作成したファイルに自由に書き込めます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320" name="Google Shape;320;p54"/>
          <p:cNvSpPr txBox="1"/>
          <p:nvPr>
            <p:ph idx="1" type="body"/>
          </p:nvPr>
        </p:nvSpPr>
        <p:spPr>
          <a:xfrm>
            <a:off x="952500" y="2292051"/>
            <a:ext cx="11099700" cy="6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目的</a:t>
            </a:r>
            <a:endParaRPr b="1"/>
          </a:p>
          <a:p>
            <a:pPr indent="-4445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FEの内容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専門用語を使った日本語の文章を理解する</a:t>
            </a:r>
            <a:endParaRPr/>
          </a:p>
          <a:p>
            <a:pPr indent="-444500" lvl="2" marL="1333500" marR="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SzPts val="2560"/>
              <a:buChar char="•"/>
            </a:pPr>
            <a:r>
              <a:rPr lang="en-US"/>
              <a:t>FEの内容を日本語で説明する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目標</a:t>
            </a:r>
            <a:endParaRPr b="1"/>
          </a:p>
          <a:p>
            <a:pPr indent="-4445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勉強した言葉の読み方と意味を覚える</a:t>
            </a:r>
            <a:endParaRPr/>
          </a:p>
          <a:p>
            <a:pPr indent="-4445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勉強したFE内容を理解することができる</a:t>
            </a:r>
            <a:endParaRPr/>
          </a:p>
          <a:p>
            <a:pPr indent="-4445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勉強したFEの内容を日本語で説明することができる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54"/>
          <p:cNvSpPr txBox="1"/>
          <p:nvPr>
            <p:ph idx="12" type="sldNum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200"/>
              <a:buAutoNum type="arabicPeriod"/>
            </a:pPr>
            <a:r>
              <a:rPr lang="en-US">
                <a:solidFill>
                  <a:schemeClr val="dk1"/>
                </a:solidFill>
              </a:rPr>
              <a:t>カタカナ語とアルファベット語の発声</a:t>
            </a:r>
            <a:r>
              <a:rPr lang="en-US">
                <a:solidFill>
                  <a:schemeClr val="dk1"/>
                </a:solidFill>
              </a:rPr>
              <a:t>復習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FEの内容復習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・問題集による復習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・</a:t>
            </a:r>
            <a:r>
              <a:rPr lang="en-US">
                <a:solidFill>
                  <a:schemeClr val="dk1"/>
                </a:solidFill>
              </a:rPr>
              <a:t>スリーヒントゲーム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FEの内容のマップ確認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期末発表の案内</a:t>
            </a:r>
            <a:endParaRPr/>
          </a:p>
        </p:txBody>
      </p:sp>
      <p:sp>
        <p:nvSpPr>
          <p:cNvPr id="328" name="Google Shape;328;p5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カタカナ語と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アルファベット語の</a:t>
            </a:r>
            <a:r>
              <a:rPr lang="en-US"/>
              <a:t>復習</a:t>
            </a:r>
            <a:endParaRPr/>
          </a:p>
        </p:txBody>
      </p:sp>
      <p:sp>
        <p:nvSpPr>
          <p:cNvPr id="334" name="Google Shape;334;p5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